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78" d="100"/>
          <a:sy n="78" d="100"/>
        </p:scale>
        <p:origin x="1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redicting the student yield for the University of California"/>
          <p:cNvSpPr txBox="1">
            <a:spLocks noGrp="1"/>
          </p:cNvSpPr>
          <p:nvPr>
            <p:ph type="ctrTitle"/>
          </p:nvPr>
        </p:nvSpPr>
        <p:spPr>
          <a:xfrm>
            <a:off x="1269999" y="4235232"/>
            <a:ext cx="10464801" cy="2355981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Predicting the student yield for the University of California</a:t>
            </a:r>
          </a:p>
        </p:txBody>
      </p:sp>
      <p:sp>
        <p:nvSpPr>
          <p:cNvPr id="120" name="Michal, Nick, Nelson"/>
          <p:cNvSpPr txBox="1">
            <a:spLocks noGrp="1"/>
          </p:cNvSpPr>
          <p:nvPr>
            <p:ph type="subTitle" sz="quarter" idx="1"/>
          </p:nvPr>
        </p:nvSpPr>
        <p:spPr>
          <a:xfrm>
            <a:off x="1269999" y="7411913"/>
            <a:ext cx="10464801" cy="1130301"/>
          </a:xfrm>
          <a:prstGeom prst="rect">
            <a:avLst/>
          </a:prstGeom>
        </p:spPr>
        <p:txBody>
          <a:bodyPr/>
          <a:lstStyle/>
          <a:p>
            <a:r>
              <a:t>Michal, Nick, Nelson</a:t>
            </a:r>
          </a:p>
        </p:txBody>
      </p:sp>
      <p:pic>
        <p:nvPicPr>
          <p:cNvPr id="121" name="ucal-fb-image.jpg" descr="ucal-fb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360" y="827899"/>
            <a:ext cx="4926919" cy="2586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uc-system.jpg" descr="uc-syste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1673" y="138778"/>
            <a:ext cx="3991486" cy="3964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Exploration</a:t>
            </a:r>
          </a:p>
        </p:txBody>
      </p:sp>
      <p:sp>
        <p:nvSpPr>
          <p:cNvPr id="155" name="Schools with the highest GPAs"/>
          <p:cNvSpPr txBox="1"/>
          <p:nvPr/>
        </p:nvSpPr>
        <p:spPr>
          <a:xfrm>
            <a:off x="877284" y="2903639"/>
            <a:ext cx="455615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Schools with the highest GPAs</a:t>
            </a:r>
          </a:p>
        </p:txBody>
      </p:sp>
      <p:sp>
        <p:nvSpPr>
          <p:cNvPr id="156" name="Schools with the lowest GPAs"/>
          <p:cNvSpPr txBox="1"/>
          <p:nvPr/>
        </p:nvSpPr>
        <p:spPr>
          <a:xfrm>
            <a:off x="7445419" y="2849212"/>
            <a:ext cx="444276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Schools with the lowest GPAs</a:t>
            </a:r>
          </a:p>
        </p:txBody>
      </p:sp>
      <p:pic>
        <p:nvPicPr>
          <p:cNvPr id="157" name="highest.png" descr="highe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283" y="3874647"/>
            <a:ext cx="6259387" cy="2975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lowest.png" descr="lowe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1775" y="3820221"/>
            <a:ext cx="6040418" cy="3084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Exploration</a:t>
            </a:r>
          </a:p>
        </p:txBody>
      </p:sp>
      <p:pic>
        <p:nvPicPr>
          <p:cNvPr id="161" name="WX20180501-002143@2x.png" descr="WX20180501-002143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243" y="4694821"/>
            <a:ext cx="11842314" cy="2091158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ummary"/>
          <p:cNvSpPr txBox="1"/>
          <p:nvPr/>
        </p:nvSpPr>
        <p:spPr>
          <a:xfrm>
            <a:off x="5293106" y="3549069"/>
            <a:ext cx="2418589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t>Summary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Visualization"/>
          <p:cNvSpPr txBox="1">
            <a:spLocks noGrp="1"/>
          </p:cNvSpPr>
          <p:nvPr>
            <p:ph type="title"/>
          </p:nvPr>
        </p:nvSpPr>
        <p:spPr>
          <a:xfrm>
            <a:off x="952500" y="-188341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Visualization</a:t>
            </a:r>
          </a:p>
        </p:txBody>
      </p:sp>
      <p:sp>
        <p:nvSpPr>
          <p:cNvPr id="165" name="Admitted vs Enrolled"/>
          <p:cNvSpPr txBox="1"/>
          <p:nvPr/>
        </p:nvSpPr>
        <p:spPr>
          <a:xfrm>
            <a:off x="3123277" y="2197846"/>
            <a:ext cx="675826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Admitted vs Enrolled</a:t>
            </a:r>
            <a:r>
              <a:rPr lang="en-US" dirty="0"/>
              <a:t> (measure of desirability)</a:t>
            </a:r>
            <a:endParaRPr dirty="0"/>
          </a:p>
        </p:txBody>
      </p:sp>
      <p:pic>
        <p:nvPicPr>
          <p:cNvPr id="166" name="scatter.png" descr="scat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961" y="2893784"/>
            <a:ext cx="8900878" cy="5604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uture Pla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Plans</a:t>
            </a:r>
          </a:p>
        </p:txBody>
      </p:sp>
      <p:sp>
        <p:nvSpPr>
          <p:cNvPr id="169" name="The predictive power of the existing data sets might not be enough.…"/>
          <p:cNvSpPr txBox="1">
            <a:spLocks noGrp="1"/>
          </p:cNvSpPr>
          <p:nvPr>
            <p:ph type="body" sz="half" idx="1"/>
          </p:nvPr>
        </p:nvSpPr>
        <p:spPr>
          <a:xfrm>
            <a:off x="893521" y="1838821"/>
            <a:ext cx="5334001" cy="6286501"/>
          </a:xfrm>
          <a:prstGeom prst="rect">
            <a:avLst/>
          </a:prstGeom>
        </p:spPr>
        <p:txBody>
          <a:bodyPr/>
          <a:lstStyle/>
          <a:p>
            <a:r>
              <a:t>The predictive power of the existing data sets might not be enough.</a:t>
            </a:r>
          </a:p>
          <a:p>
            <a:r>
              <a:t>Demographic Information about the surveyed high schools.</a:t>
            </a:r>
          </a:p>
          <a:p>
            <a:r>
              <a:t>Developing a ML model for predicting student yield.</a:t>
            </a:r>
          </a:p>
        </p:txBody>
      </p:sp>
      <p:pic>
        <p:nvPicPr>
          <p:cNvPr id="170" name="WX20180430-233853@2x.png" descr="WX20180430-233853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4307" y="2536052"/>
            <a:ext cx="5969982" cy="4681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5" name="Main goal…"/>
          <p:cNvSpPr txBox="1">
            <a:spLocks noGrp="1"/>
          </p:cNvSpPr>
          <p:nvPr>
            <p:ph type="body" sz="half" idx="1"/>
          </p:nvPr>
        </p:nvSpPr>
        <p:spPr>
          <a:xfrm>
            <a:off x="1041400" y="2116925"/>
            <a:ext cx="5334001" cy="6273801"/>
          </a:xfrm>
          <a:prstGeom prst="rect">
            <a:avLst/>
          </a:prstGeom>
        </p:spPr>
        <p:txBody>
          <a:bodyPr/>
          <a:lstStyle/>
          <a:p>
            <a:r>
              <a:t>Main goal</a:t>
            </a:r>
          </a:p>
          <a:p>
            <a:r>
              <a:t>Our Dataset</a:t>
            </a:r>
          </a:p>
          <a:p>
            <a:r>
              <a:t>Data Cleaning</a:t>
            </a:r>
          </a:p>
          <a:p>
            <a:r>
              <a:t>Exploration/Visualization </a:t>
            </a:r>
          </a:p>
          <a:p>
            <a:r>
              <a:t>Plans for next iteration </a:t>
            </a:r>
          </a:p>
        </p:txBody>
      </p:sp>
      <p:pic>
        <p:nvPicPr>
          <p:cNvPr id="126" name="eeb4069d04168f3d-high-school-graduation-770x470.jpg" descr="eeb4069d04168f3d-high-school-graduation-770x47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1343" y="3444905"/>
            <a:ext cx="5927101" cy="3617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ain Goal"/>
          <p:cNvSpPr txBox="1">
            <a:spLocks noGrp="1"/>
          </p:cNvSpPr>
          <p:nvPr>
            <p:ph type="title"/>
          </p:nvPr>
        </p:nvSpPr>
        <p:spPr>
          <a:xfrm>
            <a:off x="952500" y="3340"/>
            <a:ext cx="11099801" cy="2159001"/>
          </a:xfrm>
          <a:prstGeom prst="rect">
            <a:avLst/>
          </a:prstGeom>
        </p:spPr>
        <p:txBody>
          <a:bodyPr/>
          <a:lstStyle/>
          <a:p>
            <a:r>
              <a:t>Main Goal</a:t>
            </a:r>
          </a:p>
        </p:txBody>
      </p:sp>
      <p:sp>
        <p:nvSpPr>
          <p:cNvPr id="129" name="Determine the yield for each college given information about the admitted class…"/>
          <p:cNvSpPr txBox="1">
            <a:spLocks noGrp="1"/>
          </p:cNvSpPr>
          <p:nvPr>
            <p:ph type="body" sz="half" idx="1"/>
          </p:nvPr>
        </p:nvSpPr>
        <p:spPr>
          <a:xfrm>
            <a:off x="185777" y="2030502"/>
            <a:ext cx="5861699" cy="7114679"/>
          </a:xfrm>
          <a:prstGeom prst="rect">
            <a:avLst/>
          </a:prstGeom>
        </p:spPr>
        <p:txBody>
          <a:bodyPr/>
          <a:lstStyle/>
          <a:p>
            <a:pPr marL="844550" lvl="1" indent="-422275" defTabSz="554990">
              <a:spcBef>
                <a:spcPts val="3900"/>
              </a:spcBef>
              <a:defRPr sz="3040"/>
            </a:pPr>
            <a:r>
              <a:t>Determine the yield for each college given information about the admitted class</a:t>
            </a:r>
          </a:p>
          <a:p>
            <a:pPr marL="844550" lvl="1" indent="-422275" defTabSz="554990">
              <a:spcBef>
                <a:spcPts val="3900"/>
              </a:spcBef>
              <a:defRPr sz="3040"/>
            </a:pPr>
            <a:r>
              <a:t>Admission data is legally protected</a:t>
            </a:r>
          </a:p>
          <a:p>
            <a:pPr marL="844550" lvl="1" indent="-422275" defTabSz="554990">
              <a:spcBef>
                <a:spcPts val="3900"/>
              </a:spcBef>
              <a:defRPr sz="3040"/>
            </a:pPr>
            <a:r>
              <a:t>Only highly anonymized data sets are publicly available </a:t>
            </a:r>
          </a:p>
          <a:p>
            <a:pPr marL="844550" lvl="1" indent="-422275" defTabSz="554990">
              <a:spcBef>
                <a:spcPts val="3900"/>
              </a:spcBef>
              <a:defRPr sz="3040"/>
            </a:pPr>
            <a:r>
              <a:t>Data comes from the University of California infocenter </a:t>
            </a:r>
          </a:p>
        </p:txBody>
      </p:sp>
      <p:pic>
        <p:nvPicPr>
          <p:cNvPr id="130" name="WX20180430-232834@2x.png" descr="WX20180430-232834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479" y="2702907"/>
            <a:ext cx="6498054" cy="455562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ttps://www.universityofcalifornia.edu/infocenter/admissions-source-school"/>
          <p:cNvSpPr txBox="1"/>
          <p:nvPr/>
        </p:nvSpPr>
        <p:spPr>
          <a:xfrm>
            <a:off x="6598703" y="7447988"/>
            <a:ext cx="6223442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1400" b="0" u="sng">
                <a:solidFill>
                  <a:srgbClr val="337AB7"/>
                </a:solidFill>
                <a:uFill>
                  <a:solidFill>
                    <a:srgbClr val="337AB7"/>
                  </a:solidFill>
                </a:uFill>
              </a:defRPr>
            </a:lvl1pPr>
          </a:lstStyle>
          <a:p>
            <a:r>
              <a:t>https://www.universityofcalifornia.edu/infocenter/admissions-source-school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ur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Dataset</a:t>
            </a:r>
          </a:p>
        </p:txBody>
      </p:sp>
      <p:sp>
        <p:nvSpPr>
          <p:cNvPr id="134" name="Number of applying, admitted and enrolled students from each high school…"/>
          <p:cNvSpPr txBox="1">
            <a:spLocks noGrp="1"/>
          </p:cNvSpPr>
          <p:nvPr>
            <p:ph type="body" sz="half" idx="1"/>
          </p:nvPr>
        </p:nvSpPr>
        <p:spPr>
          <a:xfrm>
            <a:off x="1041399" y="2662340"/>
            <a:ext cx="5734958" cy="5224360"/>
          </a:xfrm>
          <a:prstGeom prst="rect">
            <a:avLst/>
          </a:prstGeom>
        </p:spPr>
        <p:txBody>
          <a:bodyPr/>
          <a:lstStyle/>
          <a:p>
            <a:pPr marL="274320" indent="-274320" defTabSz="467359">
              <a:spcBef>
                <a:spcPts val="2500"/>
              </a:spcBef>
              <a:defRPr sz="2240"/>
            </a:pPr>
            <a:r>
              <a:rPr dirty="0"/>
              <a:t>Number of applying, admitted and enrolled students from each high school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rPr dirty="0"/>
              <a:t>Average GPA for applying, admitted and enrolled students at each high school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rPr dirty="0"/>
              <a:t>Demographic data (students</a:t>
            </a:r>
            <a:r>
              <a:rPr lang="en-US" dirty="0"/>
              <a:t>'</a:t>
            </a:r>
            <a:r>
              <a:rPr dirty="0"/>
              <a:t> race/ethnicity)</a:t>
            </a:r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rPr dirty="0"/>
              <a:t>Locations of the high schools</a:t>
            </a:r>
            <a:r>
              <a:rPr lang="en-US" dirty="0"/>
              <a:t> by city (if within US, otherwise </a:t>
            </a:r>
            <a:r>
              <a:rPr lang="en-US" dirty="0" err="1"/>
              <a:t>NaN</a:t>
            </a:r>
            <a:r>
              <a:rPr lang="en-US" dirty="0"/>
              <a:t>), county (if within CA, otherwise </a:t>
            </a:r>
            <a:r>
              <a:rPr lang="en-US" dirty="0" err="1"/>
              <a:t>NaN</a:t>
            </a:r>
            <a:r>
              <a:rPr lang="en-US" dirty="0"/>
              <a:t>), and region (state if within US, otherwise country)</a:t>
            </a:r>
            <a:endParaRPr dirty="0"/>
          </a:p>
          <a:p>
            <a:pPr marL="274320" indent="-274320" defTabSz="467359">
              <a:spcBef>
                <a:spcPts val="2500"/>
              </a:spcBef>
              <a:defRPr sz="2240"/>
            </a:pPr>
            <a:r>
              <a:rPr dirty="0"/>
              <a:t>Data is sorted by year and UC campus </a:t>
            </a:r>
          </a:p>
        </p:txBody>
      </p:sp>
      <p:pic>
        <p:nvPicPr>
          <p:cNvPr id="135" name="BigData_Wormhole_XL_721_420_80_s_c1.jpg" descr="BigData_Wormhole_XL_721_420_80_s_c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2493" y="3764596"/>
            <a:ext cx="5691208" cy="3315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ata Clea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Cleaning</a:t>
            </a:r>
          </a:p>
        </p:txBody>
      </p:sp>
      <p:pic>
        <p:nvPicPr>
          <p:cNvPr id="138" name="WX20180430-234703@2x.png" descr="WX20180430-234703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4902" y="2514737"/>
            <a:ext cx="9614996" cy="5301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ata Clea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Cleaning</a:t>
            </a:r>
          </a:p>
        </p:txBody>
      </p:sp>
      <p:pic>
        <p:nvPicPr>
          <p:cNvPr id="141" name="WX20180430-235054@2x.png" descr="WX20180430-235054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055" y="2531635"/>
            <a:ext cx="7742690" cy="2200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WX20180430-235133@2x.png" descr="WX20180430-235133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499" y="6505380"/>
            <a:ext cx="11099801" cy="882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5920331" y="5443356"/>
            <a:ext cx="1164138" cy="4055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1594-A958-4641-BC12-CAB01B84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Cleaning: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42040-652A-604A-9D77-DF34EC25D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7" y="2138091"/>
            <a:ext cx="11682186" cy="4261741"/>
          </a:xfrm>
          <a:prstGeom prst="rect">
            <a:avLst/>
          </a:prstGeom>
        </p:spPr>
      </p:pic>
      <p:sp>
        <p:nvSpPr>
          <p:cNvPr id="6" name="Number of applying, admitted and enrolled students from each high school…">
            <a:extLst>
              <a:ext uri="{FF2B5EF4-FFF2-40B4-BE49-F238E27FC236}">
                <a16:creationId xmlns:a16="http://schemas.microsoft.com/office/drawing/2014/main" id="{85209905-EEA2-9247-9484-2E4876C7FB53}"/>
              </a:ext>
            </a:extLst>
          </p:cNvPr>
          <p:cNvSpPr txBox="1">
            <a:spLocks/>
          </p:cNvSpPr>
          <p:nvPr/>
        </p:nvSpPr>
        <p:spPr>
          <a:xfrm>
            <a:off x="952499" y="6645732"/>
            <a:ext cx="11390993" cy="2824843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74320" indent="-274320" defTabSz="467359" hangingPunct="1">
              <a:spcBef>
                <a:spcPts val="2500"/>
              </a:spcBef>
              <a:defRPr sz="2240"/>
            </a:pPr>
            <a:r>
              <a:rPr lang="en-US" sz="2240" dirty="0"/>
              <a:t>One row per ethnicity</a:t>
            </a:r>
          </a:p>
          <a:p>
            <a:pPr marL="274320" indent="-274320" defTabSz="467359" hangingPunct="1">
              <a:spcBef>
                <a:spcPts val="2500"/>
              </a:spcBef>
              <a:defRPr sz="2240"/>
            </a:pPr>
            <a:r>
              <a:rPr lang="en-US" sz="2240" dirty="0"/>
              <a:t>UC withholds counts when less than 3 </a:t>
            </a:r>
            <a:r>
              <a:rPr lang="en-US" sz="2240" dirty="0" err="1"/>
              <a:t>datapoints</a:t>
            </a:r>
            <a:r>
              <a:rPr lang="en-US" sz="2240" dirty="0"/>
              <a:t>, GPA when less than 3 </a:t>
            </a:r>
            <a:r>
              <a:rPr lang="en-US" sz="2240" dirty="0" err="1"/>
              <a:t>datapoints</a:t>
            </a:r>
            <a:endParaRPr lang="en-US" sz="2240" dirty="0"/>
          </a:p>
          <a:p>
            <a:pPr marL="274320" indent="-274320" defTabSz="467359" hangingPunct="1">
              <a:spcBef>
                <a:spcPts val="2500"/>
              </a:spcBef>
              <a:defRPr sz="2240"/>
            </a:pPr>
            <a:r>
              <a:rPr lang="en-US" sz="2240" dirty="0"/>
              <a:t> We had to do some manual </a:t>
            </a:r>
            <a:r>
              <a:rPr lang="en-US" sz="2240" dirty="0" err="1"/>
              <a:t>NaN</a:t>
            </a:r>
            <a:r>
              <a:rPr lang="en-US" sz="2240" dirty="0"/>
              <a:t> conversions and filtering</a:t>
            </a:r>
          </a:p>
        </p:txBody>
      </p:sp>
    </p:spTree>
    <p:extLst>
      <p:ext uri="{BB962C8B-B14F-4D97-AF65-F5344CB8AC3E}">
        <p14:creationId xmlns:p14="http://schemas.microsoft.com/office/powerpoint/2010/main" val="35988962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Visualization"/>
          <p:cNvSpPr txBox="1">
            <a:spLocks noGrp="1"/>
          </p:cNvSpPr>
          <p:nvPr>
            <p:ph type="title"/>
          </p:nvPr>
        </p:nvSpPr>
        <p:spPr>
          <a:xfrm>
            <a:off x="952499" y="-188341"/>
            <a:ext cx="11099801" cy="2159001"/>
          </a:xfrm>
          <a:prstGeom prst="rect">
            <a:avLst/>
          </a:prstGeom>
        </p:spPr>
        <p:txBody>
          <a:bodyPr/>
          <a:lstStyle/>
          <a:p>
            <a:r>
              <a:t>Visualization</a:t>
            </a:r>
          </a:p>
        </p:txBody>
      </p:sp>
      <p:pic>
        <p:nvPicPr>
          <p:cNvPr id="147" name="adm_gpa.png" descr="adm_gp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5670" y="2896955"/>
            <a:ext cx="7558863" cy="631184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Bar Chart For Average GPAs"/>
          <p:cNvSpPr txBox="1"/>
          <p:nvPr/>
        </p:nvSpPr>
        <p:spPr>
          <a:xfrm>
            <a:off x="4387240" y="2203278"/>
            <a:ext cx="423032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Bar Chart For Average GPAs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Visualization"/>
          <p:cNvSpPr txBox="1">
            <a:spLocks noGrp="1"/>
          </p:cNvSpPr>
          <p:nvPr>
            <p:ph type="title"/>
          </p:nvPr>
        </p:nvSpPr>
        <p:spPr>
          <a:xfrm>
            <a:off x="952500" y="-188341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Visualization</a:t>
            </a:r>
          </a:p>
        </p:txBody>
      </p:sp>
      <p:sp>
        <p:nvSpPr>
          <p:cNvPr id="151" name="GPA Inflation over years"/>
          <p:cNvSpPr txBox="1"/>
          <p:nvPr/>
        </p:nvSpPr>
        <p:spPr>
          <a:xfrm>
            <a:off x="4701031" y="2203278"/>
            <a:ext cx="360273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GPA Inflation over years</a:t>
            </a:r>
          </a:p>
        </p:txBody>
      </p:sp>
      <p:pic>
        <p:nvPicPr>
          <p:cNvPr id="152" name="line.png" descr="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9000" y="2896955"/>
            <a:ext cx="8766800" cy="6233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256</Words>
  <Application>Microsoft Macintosh PowerPoint</Application>
  <PresentationFormat>Custom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Predicting the student yield for the University of California</vt:lpstr>
      <vt:lpstr>Outline</vt:lpstr>
      <vt:lpstr>Main Goal</vt:lpstr>
      <vt:lpstr>Our Dataset</vt:lpstr>
      <vt:lpstr>Data Cleaning</vt:lpstr>
      <vt:lpstr>Data Cleaning</vt:lpstr>
      <vt:lpstr>Data Cleaning: Result</vt:lpstr>
      <vt:lpstr>Visualization</vt:lpstr>
      <vt:lpstr>Visualization</vt:lpstr>
      <vt:lpstr>Exploration</vt:lpstr>
      <vt:lpstr>Exploration</vt:lpstr>
      <vt:lpstr>Visualization</vt:lpstr>
      <vt:lpstr>Future Plans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student yield for the University of California</dc:title>
  <cp:lastModifiedBy>Nick Crews (S)</cp:lastModifiedBy>
  <cp:revision>3</cp:revision>
  <dcterms:modified xsi:type="dcterms:W3CDTF">2018-05-01T14:29:36Z</dcterms:modified>
</cp:coreProperties>
</file>